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7.jpg" ContentType="image/pn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65" r:id="rId13"/>
    <p:sldId id="267" r:id="rId14"/>
    <p:sldId id="268" r:id="rId15"/>
    <p:sldId id="286" r:id="rId16"/>
    <p:sldId id="281" r:id="rId17"/>
    <p:sldId id="266" r:id="rId18"/>
    <p:sldId id="283" r:id="rId19"/>
    <p:sldId id="284" r:id="rId20"/>
    <p:sldId id="278" r:id="rId21"/>
    <p:sldId id="285" r:id="rId22"/>
    <p:sldId id="274" r:id="rId23"/>
    <p:sldId id="269" r:id="rId24"/>
    <p:sldId id="275" r:id="rId25"/>
    <p:sldId id="279" r:id="rId26"/>
    <p:sldId id="271" r:id="rId27"/>
    <p:sldId id="272" r:id="rId28"/>
    <p:sldId id="280" r:id="rId29"/>
    <p:sldId id="270" r:id="rId30"/>
  </p:sldIdLst>
  <p:sldSz cx="9144000" cy="6858000" type="screen4x3"/>
  <p:notesSz cx="6858000" cy="914400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Tahoma" pitchFamily="3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9E11921-8AE7-4F12-ACBE-1F93597D4793}">
  <a:tblStyle styleId="{C9E11921-8AE7-4F12-ACBE-1F93597D4793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430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299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12DDCB2-7484-451B-867F-7A04777804F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2438400" y="3657600"/>
            <a:ext cx="4114800" cy="17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ctr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ctr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ctr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ctr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1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55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97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Char char="–"/>
              <a:defRPr i="0" u="none" strike="noStrike" cap="none">
                <a:solidFill>
                  <a:schemeClr val="dk1"/>
                </a:solidFill>
              </a:defRPr>
            </a:lvl2pPr>
            <a:lvl3pPr marL="1143000" marR="0" lvl="2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Char char="•"/>
              <a:defRPr i="0" u="none" strike="noStrike" cap="none">
                <a:solidFill>
                  <a:schemeClr val="dk1"/>
                </a:solidFill>
              </a:defRPr>
            </a:lvl3pPr>
            <a:lvl4pPr marL="1600200" marR="0" lvl="3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Char char="–"/>
              <a:defRPr i="0" u="none" strike="noStrike" cap="none">
                <a:solidFill>
                  <a:schemeClr val="dk1"/>
                </a:solidFill>
              </a:defRPr>
            </a:lvl4pPr>
            <a:lvl5pPr marL="2057400" marR="0" lvl="4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Char char="»"/>
              <a:defRPr i="0" u="none" strike="noStrike" cap="none">
                <a:solidFill>
                  <a:schemeClr val="dk1"/>
                </a:solidFill>
              </a:defRPr>
            </a:lvl5pPr>
            <a:lvl6pPr marL="2514600" marR="0" lvl="5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Char char="»"/>
              <a:defRPr i="0" u="none" strike="noStrike" cap="none">
                <a:solidFill>
                  <a:schemeClr val="dk1"/>
                </a:solidFill>
              </a:defRPr>
            </a:lvl6pPr>
            <a:lvl7pPr marL="2971800" marR="0" lvl="6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Char char="»"/>
              <a:defRPr i="0" u="none" strike="noStrike" cap="none">
                <a:solidFill>
                  <a:schemeClr val="dk1"/>
                </a:solidFill>
              </a:defRPr>
            </a:lvl7pPr>
            <a:lvl8pPr marL="3429000" marR="0" lvl="7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Char char="»"/>
              <a:defRPr i="0" u="none" strike="noStrike" cap="none">
                <a:solidFill>
                  <a:schemeClr val="dk1"/>
                </a:solidFill>
              </a:defRPr>
            </a:lvl8pPr>
            <a:lvl9pPr marL="3886200" marR="0" lvl="8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Char char="»"/>
              <a:defRPr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8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1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75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8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1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97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825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220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CEBAF Accelerator Status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1993325" y="3183000"/>
            <a:ext cx="4995300" cy="215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"/>
              <a:t>Arne Freyberger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"/>
              <a:t>Operations Department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"/>
              <a:t>Accelerator Division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"/>
              <a:t>Jefferson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12GeV Operations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Reliability/Availability Focus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 err="1" smtClean="0"/>
              <a:t>Linac</a:t>
            </a:r>
            <a:r>
              <a:rPr lang="en-US" dirty="0" smtClean="0"/>
              <a:t>/Cryogenic changes: Reduce risk of </a:t>
            </a:r>
            <a:r>
              <a:rPr lang="en-US" dirty="0" err="1" smtClean="0"/>
              <a:t>cryoplant</a:t>
            </a:r>
            <a:r>
              <a:rPr lang="en-US" dirty="0" smtClean="0"/>
              <a:t> contamination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r>
              <a:rPr lang="en-US" dirty="0" err="1" smtClean="0"/>
              <a:t>LHe</a:t>
            </a:r>
            <a:r>
              <a:rPr lang="en-US" dirty="0" smtClean="0"/>
              <a:t>  Pressure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Identifying errant magnets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4-Hall Operations</a:t>
            </a:r>
          </a:p>
          <a:p>
            <a:r>
              <a:rPr lang="en-US" dirty="0"/>
              <a:t> </a:t>
            </a:r>
            <a:r>
              <a:rPr lang="en-US" dirty="0" smtClean="0"/>
              <a:t>Energy Reach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 energy setting: margin -&gt; reliable operations</a:t>
            </a:r>
          </a:p>
          <a:p>
            <a:pPr lvl="1"/>
            <a:r>
              <a:rPr lang="en-US" dirty="0" smtClean="0"/>
              <a:t> Identifying source SRF Particulate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Cleaning/processing warm girder regions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Improved in tunnel vacuum procedures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C75 Upgrade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832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Risk of </a:t>
            </a:r>
            <a:r>
              <a:rPr lang="en-US" dirty="0" err="1" smtClean="0"/>
              <a:t>Cryoplant</a:t>
            </a:r>
            <a:r>
              <a:rPr lang="en-US" dirty="0" smtClean="0"/>
              <a:t> Contamination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14400"/>
            <a:ext cx="3925903" cy="358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0" y="3505200"/>
            <a:ext cx="990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67600" y="3448377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HX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990600"/>
            <a:ext cx="495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Contamination in the </a:t>
            </a:r>
            <a:r>
              <a:rPr lang="en-US" sz="2000" dirty="0" err="1" smtClean="0"/>
              <a:t>LHe</a:t>
            </a:r>
            <a:r>
              <a:rPr lang="en-US" sz="2000" dirty="0" smtClean="0"/>
              <a:t> volume migrates to the heat exchangers (</a:t>
            </a:r>
            <a:r>
              <a:rPr lang="en-US" sz="2000" dirty="0" smtClean="0">
                <a:solidFill>
                  <a:srgbClr val="FF0000"/>
                </a:solidFill>
              </a:rPr>
              <a:t>HX</a:t>
            </a:r>
            <a:r>
              <a:rPr lang="en-US" sz="2000" dirty="0" smtClean="0"/>
              <a:t>) in the 2K cold-boxes (SC1 &amp; SC2)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Spring 2015 and Spring 2016 contamination events</a:t>
            </a:r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2000" dirty="0" smtClean="0"/>
              <a:t>Takes weeks to warm-up and recover</a:t>
            </a:r>
            <a:endParaRPr lang="en-US" sz="2000" dirty="0"/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2000" dirty="0" smtClean="0"/>
              <a:t>Source of contaminants likely from numerous </a:t>
            </a:r>
            <a:r>
              <a:rPr lang="en-US" sz="2000" dirty="0" err="1" smtClean="0"/>
              <a:t>cryomodule</a:t>
            </a:r>
            <a:r>
              <a:rPr lang="en-US" sz="2000" dirty="0" smtClean="0"/>
              <a:t> connects and disconnects from the sub-atmospheric system.</a:t>
            </a:r>
          </a:p>
          <a:p>
            <a:pPr marL="342900" lvl="3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19600" y="1600200"/>
            <a:ext cx="2819400" cy="1905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4648200"/>
            <a:ext cx="8955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Since Summer 2016 new procedure for connecting/disconnecting systems from the </a:t>
            </a:r>
            <a:r>
              <a:rPr lang="en-US" sz="2000" dirty="0" err="1" smtClean="0"/>
              <a:t>LHe</a:t>
            </a:r>
            <a:r>
              <a:rPr lang="en-US" sz="2000" dirty="0" smtClean="0"/>
              <a:t> supply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Linac</a:t>
            </a:r>
            <a:r>
              <a:rPr lang="en-US" sz="2000" dirty="0" smtClean="0"/>
              <a:t> must be transitioned to 4K atmospheric before connecting or </a:t>
            </a:r>
            <a:r>
              <a:rPr lang="en-US" sz="2000" dirty="0" err="1" smtClean="0"/>
              <a:t>discconnecting</a:t>
            </a:r>
            <a:r>
              <a:rPr lang="en-US" sz="2000" dirty="0" smtClean="0"/>
              <a:t> systems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Fall 2016 and Spring 2017  no contamination events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02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Optimizing 12 GeV Operations: SRF/Cryo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4648200" cy="234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LHe Pressure: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Higher operating pressure -&gt; less stress on 2K cold-box compressors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~2milli-atm of pressure margin availabe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pic>
        <p:nvPicPr>
          <p:cNvPr id="141" name="Shape 141" descr="170312293.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599" y="837900"/>
            <a:ext cx="4239273" cy="26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170312293.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55750"/>
            <a:ext cx="5898650" cy="31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6132000" y="3487350"/>
            <a:ext cx="2942700" cy="28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Tahoma"/>
              <a:buChar char="●"/>
            </a:pPr>
            <a:r>
              <a:rPr lang="en" sz="2400">
                <a:latin typeface="Tahoma"/>
                <a:ea typeface="Tahoma"/>
                <a:cs typeface="Tahoma"/>
                <a:sym typeface="Tahoma"/>
              </a:rPr>
              <a:t>All CC spin reduced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ahoma"/>
              <a:buChar char="●"/>
            </a:pPr>
            <a:r>
              <a:rPr lang="en" sz="2400">
                <a:latin typeface="Tahoma"/>
                <a:ea typeface="Tahoma"/>
                <a:cs typeface="Tahoma"/>
                <a:sym typeface="Tahoma"/>
              </a:rPr>
              <a:t>CC4: </a:t>
            </a:r>
          </a:p>
          <a:p>
            <a:pPr marL="914400" lvl="1" indent="-38100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400">
                <a:latin typeface="Tahoma"/>
                <a:ea typeface="Tahoma"/>
                <a:cs typeface="Tahoma"/>
                <a:sym typeface="Tahoma"/>
              </a:rPr>
              <a:t>552 Hz -&gt; 532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Optimizing 12 GeV Operations: Optics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0" y="837900"/>
            <a:ext cx="9144000" cy="178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The 2R Optics Anomaly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Optics matching consistently required </a:t>
            </a:r>
            <a:r>
              <a:rPr lang="en" sz="1800">
                <a:solidFill>
                  <a:srgbClr val="FF0000"/>
                </a:solidFill>
              </a:rPr>
              <a:t>MQA2R02</a:t>
            </a:r>
            <a:r>
              <a:rPr lang="en" sz="1800"/>
              <a:t> quadrupole set 30% off design.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Detective work by Tiefenback identified MQA2R09 quad as problematic</a:t>
            </a:r>
          </a:p>
          <a:p>
            <a:pPr marL="914400" lvl="1" indent="-355600" rtl="0">
              <a:spcBef>
                <a:spcPts val="0"/>
              </a:spcBef>
              <a:buSzPct val="111111"/>
            </a:pPr>
            <a:r>
              <a:rPr lang="en" sz="1800"/>
              <a:t>Confirmed with magnet coil resistance and pole field </a:t>
            </a:r>
            <a:r>
              <a:rPr lang="en" sz="2000"/>
              <a:t>measurements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1"/>
            <a:ext cx="8458200" cy="43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2667000" y="4059750"/>
            <a:ext cx="457200" cy="1024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60" name="Shape 160"/>
          <p:cNvCxnSpPr>
            <a:endCxn id="159" idx="0"/>
          </p:cNvCxnSpPr>
          <p:nvPr/>
        </p:nvCxnSpPr>
        <p:spPr>
          <a:xfrm flipH="1">
            <a:off x="2895600" y="1447800"/>
            <a:ext cx="1714500" cy="261195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4825" y="0"/>
            <a:ext cx="9079200" cy="837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Optimizing 12 GeV Operations: 4-Hall OPS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079200" cy="208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Laser table upgrade completed Summer 2016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750 MHz 5th pass separators completed/commissioned Spring 2017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Laser RF controls completed April 2017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System </a:t>
            </a:r>
            <a:r>
              <a:rPr lang="en" dirty="0" smtClean="0"/>
              <a:t>pieces are complete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 smtClean="0"/>
              <a:t>Full integrated system tests this Fall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pic>
        <p:nvPicPr>
          <p:cNvPr id="168" name="Shape 168" descr="17039167.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94599"/>
            <a:ext cx="4422200" cy="32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200" y="2994600"/>
            <a:ext cx="4677474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9144000" cy="5181600"/>
          </a:xfrm>
        </p:spPr>
        <p:txBody>
          <a:bodyPr/>
          <a:lstStyle/>
          <a:p>
            <a:r>
              <a:rPr lang="en-US" dirty="0" smtClean="0"/>
              <a:t> CEBAF C20 RF trip rate is a function of cavity gradient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Well modeled by </a:t>
            </a:r>
            <a:r>
              <a:rPr lang="en-US" dirty="0" err="1" smtClean="0"/>
              <a:t>Linac</a:t>
            </a:r>
            <a:r>
              <a:rPr lang="en-US" dirty="0" smtClean="0"/>
              <a:t> Energy Manager with frequent cavity parameter updates from </a:t>
            </a:r>
            <a:r>
              <a:rPr lang="en-US" dirty="0" err="1" smtClean="0"/>
              <a:t>Benesch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Operations requires sufficient gradient margin so that emergent problematic cavities do not derail the program (CEBAF down hard)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Margin of 60 MeV/</a:t>
            </a:r>
            <a:r>
              <a:rPr lang="en-US" dirty="0" err="1" smtClean="0"/>
              <a:t>linac</a:t>
            </a:r>
            <a:r>
              <a:rPr lang="en-US" dirty="0" smtClean="0"/>
              <a:t> at the start of each FY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Provides enough margin to deal with entire C20/C50 </a:t>
            </a:r>
            <a:r>
              <a:rPr lang="en-US" dirty="0" err="1" smtClean="0"/>
              <a:t>cryomodule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Determine Energy setting that results in 8 RF trips/h from C20 modules (assume C50/C100 contribute another 2 trips/h)</a:t>
            </a:r>
          </a:p>
          <a:p>
            <a:r>
              <a:rPr lang="en-US" dirty="0"/>
              <a:t> </a:t>
            </a:r>
            <a:r>
              <a:rPr lang="en-US" dirty="0" smtClean="0"/>
              <a:t>Subtract 60 MeV/</a:t>
            </a:r>
            <a:r>
              <a:rPr lang="en-US" dirty="0" err="1" smtClean="0"/>
              <a:t>linac</a:t>
            </a:r>
            <a:r>
              <a:rPr lang="en-US" dirty="0" smtClean="0"/>
              <a:t> from this value to determine the maximum </a:t>
            </a:r>
            <a:r>
              <a:rPr lang="en-US" dirty="0" err="1" smtClean="0"/>
              <a:t>linac</a:t>
            </a:r>
            <a:r>
              <a:rPr lang="en-US" dirty="0" smtClean="0"/>
              <a:t> energy gain allowed.</a:t>
            </a:r>
          </a:p>
          <a:p>
            <a:r>
              <a:rPr lang="en-US" dirty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linac</a:t>
            </a:r>
            <a:r>
              <a:rPr lang="en-US" dirty="0" smtClean="0"/>
              <a:t> &lt; E</a:t>
            </a:r>
            <a:r>
              <a:rPr lang="en-US" baseline="-25000" dirty="0" smtClean="0"/>
              <a:t>8trips/h </a:t>
            </a:r>
            <a:r>
              <a:rPr lang="en-US" dirty="0" smtClean="0"/>
              <a:t> - 60 MeV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330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6408"/>
            <a:ext cx="8991600" cy="5531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2242066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Linac</a:t>
            </a:r>
            <a:r>
              <a:rPr lang="en-US" sz="1800" dirty="0" smtClean="0">
                <a:solidFill>
                  <a:srgbClr val="FF0000"/>
                </a:solidFill>
              </a:rPr>
              <a:t> Energy that would result in ~ 10 trips/h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Optimizing 12 GeV: Search for new Field Emitters Source in Cryomodules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268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field emitters on SRF surface results in degradation of operational gradient.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Historical average of the loss is ~34 MeV/pass/year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 hunt for the source of the new field emitters has been ongoing (led by Geng, Reece, &amp; SRF)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Detailed surface analysis has been performed on the last two modules removed from LERF/CEBAF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pic>
        <p:nvPicPr>
          <p:cNvPr id="2" name="C20Particulates_0.5fp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3479117"/>
            <a:ext cx="4114800" cy="2761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35814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Particles as large a 1 mm found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2000" dirty="0" smtClean="0"/>
              <a:t>Metallic dominates: Steel, Copper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2000" dirty="0" smtClean="0"/>
              <a:t>Particulates found on cavity and warm region surfaces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"/>
          <p:cNvPicPr/>
          <p:nvPr/>
        </p:nvPicPr>
        <p:blipFill>
          <a:blip r:embed="rId3"/>
          <a:stretch/>
        </p:blipFill>
        <p:spPr>
          <a:xfrm>
            <a:off x="819000" y="819000"/>
            <a:ext cx="7435800" cy="5394600"/>
          </a:xfrm>
          <a:prstGeom prst="rect">
            <a:avLst/>
          </a:prstGeom>
          <a:ln>
            <a:noFill/>
          </a:ln>
        </p:spPr>
      </p:pic>
      <p:sp>
        <p:nvSpPr>
          <p:cNvPr id="238" name="CustomShape 5"/>
          <p:cNvSpPr/>
          <p:nvPr/>
        </p:nvSpPr>
        <p:spPr>
          <a:xfrm>
            <a:off x="2590920" y="6105600"/>
            <a:ext cx="106632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Cavities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5095800" y="6105600"/>
            <a:ext cx="31496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Beamtubes btw cavities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7"/>
          <p:cNvSpPr/>
          <p:nvPr/>
        </p:nvSpPr>
        <p:spPr>
          <a:xfrm>
            <a:off x="5095800" y="5639400"/>
            <a:ext cx="3149640" cy="77184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8"/>
          <p:cNvSpPr/>
          <p:nvPr/>
        </p:nvSpPr>
        <p:spPr>
          <a:xfrm>
            <a:off x="1177200" y="5643000"/>
            <a:ext cx="3889440" cy="7639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Type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400" dirty="0" smtClean="0"/>
              <a:t>Beyond Particulate: Condensed Hydrogen on Cavity Surface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Condensed Hydrogen on cavity and wave guide surface  can acerbate field emission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Perhaps source of C100 excessive quench signatures: Waveguide discharge due to H2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14039"/>
            <a:ext cx="4175125" cy="3877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146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Analysis vacuum levels </a:t>
            </a:r>
            <a:r>
              <a:rPr lang="en-US" sz="2000" dirty="0" err="1" smtClean="0"/>
              <a:t>vs</a:t>
            </a:r>
            <a:r>
              <a:rPr lang="en-US" sz="2000" dirty="0" smtClean="0"/>
              <a:t> Temperature of C100 warm-up consistent with H2 being release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Levels consistent with H2 desorbed from the warm region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Additional reason for upgrading the warm region pumps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096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R-L. </a:t>
            </a:r>
            <a:r>
              <a:rPr lang="en-US" dirty="0" err="1" smtClean="0"/>
              <a:t>Geng</a:t>
            </a:r>
            <a:r>
              <a:rPr lang="en-US" dirty="0" smtClean="0"/>
              <a:t> TN-17-027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Outline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554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545"/>
              <a:buFont typeface="Tahoma"/>
            </a:pPr>
            <a:r>
              <a:rPr lang="en" dirty="0"/>
              <a:t>Accelerator Management Changes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FY17 Accelerator Operations</a:t>
            </a:r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Fall 2016</a:t>
            </a:r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Spring </a:t>
            </a:r>
            <a:r>
              <a:rPr lang="en" dirty="0" smtClean="0"/>
              <a:t>2017</a:t>
            </a:r>
          </a:p>
          <a:p>
            <a:pPr marL="400050" indent="-228600">
              <a:spcBef>
                <a:spcPts val="0"/>
              </a:spcBef>
            </a:pPr>
            <a:r>
              <a:rPr lang="en" dirty="0" smtClean="0"/>
              <a:t>Optimizing 12GeV Operations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 </a:t>
            </a:r>
            <a:r>
              <a:rPr lang="en" dirty="0" smtClean="0"/>
              <a:t>Reliability/Availability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 </a:t>
            </a:r>
            <a:r>
              <a:rPr lang="en" dirty="0" smtClean="0"/>
              <a:t>Energy Reach</a:t>
            </a:r>
            <a:endParaRPr lang="en" dirty="0"/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FY18</a:t>
            </a:r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3+ Hall </a:t>
            </a:r>
            <a:r>
              <a:rPr lang="en" dirty="0" smtClean="0"/>
              <a:t>Operations</a:t>
            </a:r>
            <a:endParaRPr lang="en" dirty="0"/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Summary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Improved Tunnel Vacuum Procedures and Warm Region Pumps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89" y="838200"/>
            <a:ext cx="3917950" cy="293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20000"/>
            <a:ext cx="48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Particulate found on SRF cavity and warm region surfaces likely sourced in the warm region between girders.</a:t>
            </a:r>
          </a:p>
          <a:p>
            <a:endParaRPr lang="en-US" sz="2000" dirty="0"/>
          </a:p>
          <a:p>
            <a:r>
              <a:rPr lang="en-US" sz="2000" dirty="0" smtClean="0"/>
              <a:t>New procedures have been put in place to try to minimize particulate generation and migration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New portable clean rooms constructed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784342"/>
            <a:ext cx="8794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New particle counters purchased and used to establish proper clean room conditions prior to exposing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vacuum to air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Clean-room attire used inside the clean room.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Warm regions that connect to refurbished </a:t>
            </a:r>
            <a:r>
              <a:rPr lang="en-US" sz="2000" dirty="0" err="1" smtClean="0"/>
              <a:t>cryomodules</a:t>
            </a:r>
            <a:r>
              <a:rPr lang="en-US" sz="2000" dirty="0" smtClean="0"/>
              <a:t> (C50s) are processed/cleaned by SRF prior to connecting to the fresh C50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C50/C75 upgrades now include modern ion/</a:t>
            </a:r>
            <a:r>
              <a:rPr lang="en-US" sz="2000" dirty="0" err="1" smtClean="0"/>
              <a:t>neg</a:t>
            </a:r>
            <a:r>
              <a:rPr lang="en-US" sz="2000" dirty="0" smtClean="0"/>
              <a:t> pumps for increased pump capacity and less particulate generation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1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C100 Field Emission induced Radiation Damage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55048"/>
            <a:ext cx="3048000" cy="2610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915400" cy="2940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312" y="3755048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Experience radiation damage in C100 warm girder regions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Vacuum systems in particular: random valve closings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Installing lead collars on C100 exits to minimize the damage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Does not protect the </a:t>
            </a:r>
            <a:r>
              <a:rPr lang="en-US" sz="2000" dirty="0" err="1" smtClean="0"/>
              <a:t>cryomodule</a:t>
            </a:r>
            <a:r>
              <a:rPr lang="en-US" sz="2000" dirty="0" smtClean="0"/>
              <a:t>, C100 lifetime at 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930" y="6155704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George K. presentation at 2016 OPS </a:t>
            </a:r>
            <a:r>
              <a:rPr lang="en-US" dirty="0" err="1" smtClean="0"/>
              <a:t>StayTreat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</a:rPr>
              <a:t>C75 Plan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" y="1981200"/>
            <a:ext cx="9083876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12911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/>
              <a:t>Proposed</a:t>
            </a:r>
            <a:r>
              <a:rPr lang="en-US" sz="2000" dirty="0" smtClean="0"/>
              <a:t> p</a:t>
            </a:r>
            <a:r>
              <a:rPr lang="en-US" sz="2000" dirty="0" smtClean="0"/>
              <a:t>ath </a:t>
            </a:r>
            <a:r>
              <a:rPr lang="en-US" sz="2000" dirty="0" smtClean="0"/>
              <a:t>to design energy (1090 MeV/</a:t>
            </a:r>
            <a:r>
              <a:rPr lang="en-US" sz="2000" dirty="0" err="1" smtClean="0"/>
              <a:t>linac</a:t>
            </a:r>
            <a:r>
              <a:rPr lang="en-US" sz="2000" dirty="0" smtClean="0"/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Comparable in scope to C50 program post hurricane </a:t>
            </a:r>
            <a:r>
              <a:rPr lang="en-US" sz="2000" dirty="0" err="1" smtClean="0"/>
              <a:t>Isable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If annual degradation is mitigated: might achieve 1090 MeV/</a:t>
            </a:r>
            <a:r>
              <a:rPr lang="en-US" sz="2000" dirty="0" err="1" smtClean="0"/>
              <a:t>linac</a:t>
            </a:r>
            <a:r>
              <a:rPr lang="en-US" sz="2000" dirty="0" smtClean="0"/>
              <a:t> by FY21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Fall 2017 and beyond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554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Cryogenics situation still fluid, but…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planning for a 2K operations on two cold-boxes by </a:t>
            </a:r>
            <a:r>
              <a:rPr lang="en" dirty="0" smtClean="0"/>
              <a:t>Sept</a:t>
            </a:r>
            <a:r>
              <a:rPr lang="en" dirty="0"/>
              <a:t>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Beam operations resume first week in Oct (start of FY18)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3+ hall operation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Linac Energy: 1050 MeV/linac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Challenges include: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4-hall operation for the first time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 dirty="0" smtClean="0"/>
              <a:t>Expect lower </a:t>
            </a:r>
            <a:r>
              <a:rPr lang="en" dirty="0"/>
              <a:t>availability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First time two beam for physics through the same slit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First use of the vertical separators for simultaneous 5th pass beam to A, B or C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Fully loaded linac currents:  May push the old compromised klystrons over the </a:t>
            </a:r>
            <a:r>
              <a:rPr lang="en" dirty="0" smtClean="0"/>
              <a:t>edge</a:t>
            </a:r>
          </a:p>
          <a:p>
            <a:pPr marL="1314450" lvl="2" indent="-228600">
              <a:spcBef>
                <a:spcPts val="0"/>
              </a:spcBef>
            </a:pPr>
            <a:r>
              <a:rPr lang="en" dirty="0" smtClean="0"/>
              <a:t>There are 50+ klystrons showing end-of-life symptoms</a:t>
            </a:r>
            <a:endParaRPr lang="en" dirty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  <p:sp>
        <p:nvSpPr>
          <p:cNvPr id="219" name="Shape 219"/>
          <p:cNvSpPr txBox="1"/>
          <p:nvPr/>
        </p:nvSpPr>
        <p:spPr>
          <a:xfrm>
            <a:off x="12975" y="816725"/>
            <a:ext cx="9048900" cy="556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Font typeface="Tahoma"/>
              <a:buChar char="●"/>
            </a:pPr>
            <a:r>
              <a:rPr lang="en" sz="2000" b="1" dirty="0">
                <a:latin typeface="Tahoma"/>
                <a:ea typeface="Tahoma"/>
                <a:cs typeface="Tahoma"/>
                <a:sym typeface="Tahoma"/>
              </a:rPr>
              <a:t>12 GeV Experimental program established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Tahoma"/>
              <a:buChar char="○"/>
            </a:pPr>
            <a:r>
              <a:rPr lang="en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Hall-A: GMp </a:t>
            </a:r>
            <a:r>
              <a:rPr lang="en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completed</a:t>
            </a:r>
            <a:r>
              <a:rPr lang="en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(Hall-A), schedule portion of DVCS completed  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Hall-B: PRad </a:t>
            </a:r>
            <a:r>
              <a:rPr lang="en" sz="2000" b="1" dirty="0">
                <a:latin typeface="Tahoma"/>
                <a:ea typeface="Tahoma"/>
                <a:cs typeface="Tahoma"/>
                <a:sym typeface="Tahoma"/>
              </a:rPr>
              <a:t>completed</a:t>
            </a: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, HPS engineering run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Hall-D: First production run Spring 2017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Tahoma"/>
              <a:buChar char="●"/>
            </a:pPr>
            <a:r>
              <a:rPr lang="en" sz="2000" b="1" dirty="0">
                <a:latin typeface="Tahoma"/>
                <a:ea typeface="Tahoma"/>
                <a:cs typeface="Tahoma"/>
                <a:sym typeface="Tahoma"/>
              </a:rPr>
              <a:t>12 GeV beam related activities completed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Hall-B KPP 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Hall-C KPP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Tahoma"/>
              <a:buChar char="●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Accelerator Operations continues to dial in 12 GeV performance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Combined effort with CASA, SRF, Engineering, Facilities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Tahoma"/>
              <a:buChar char="●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Availability Challenges Remain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New systems issues:  Box supplies, magnet buses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End-of-life issues: SRF Window failures, SC1 2K cold-box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Tahoma"/>
              <a:buChar char="○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Performance </a:t>
            </a:r>
            <a:r>
              <a:rPr lang="en" sz="2000" dirty="0" smtClean="0">
                <a:latin typeface="Tahoma"/>
                <a:ea typeface="Tahoma"/>
                <a:cs typeface="Tahoma"/>
                <a:sym typeface="Tahoma"/>
              </a:rPr>
              <a:t>Plan (JLAB-TN-17-022)</a:t>
            </a:r>
            <a:endParaRPr lang="en" sz="2000" dirty="0">
              <a:latin typeface="Tahoma"/>
              <a:ea typeface="Tahoma"/>
              <a:cs typeface="Tahoma"/>
              <a:sym typeface="Tahoma"/>
            </a:endParaRPr>
          </a:p>
          <a:p>
            <a:pPr marL="1371600" lvl="2" indent="-355600" rtl="0">
              <a:spcBef>
                <a:spcPts val="0"/>
              </a:spcBef>
              <a:buSzPct val="100000"/>
              <a:buFont typeface="Tahoma"/>
              <a:buChar char="■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Lack of critical spares</a:t>
            </a:r>
          </a:p>
          <a:p>
            <a:pPr marL="1371600" lvl="2" indent="-355600" rtl="0">
              <a:spcBef>
                <a:spcPts val="0"/>
              </a:spcBef>
              <a:buSzPct val="100000"/>
              <a:buFont typeface="Tahoma"/>
              <a:buChar char="■"/>
            </a:pPr>
            <a:r>
              <a:rPr lang="en" sz="2000" dirty="0">
                <a:latin typeface="Tahoma"/>
                <a:ea typeface="Tahoma"/>
                <a:cs typeface="Tahoma"/>
                <a:sym typeface="Tahoma"/>
              </a:rPr>
              <a:t>End-of-life issues and obsolescence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01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CEBAF Performance Plan </a:t>
            </a:r>
            <a:r>
              <a:rPr lang="en" sz="2400" dirty="0" smtClean="0"/>
              <a:t>(JLAB-TN-17-022)</a:t>
            </a:r>
            <a:endParaRPr lang="en" sz="2400" dirty="0"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74" y="852624"/>
            <a:ext cx="5691077" cy="5470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Performance Goals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4" y="914400"/>
            <a:ext cx="7747000" cy="414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Plan Cost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548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64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4-Hall Operations and Beam Availability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554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Hall lines contribution to  CEBAF Beam Availability. 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High current halls tend to have higher rate of MPS (BLMs, Ion Chambers, BLA) faults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More invasive beam tuning for the supported halls.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Expect 10% less Beam Availability for 4-Hall OPS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 terms of Physics hours, 4-Hall ops out performs 3-Hall operations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29</a:t>
            </a:fld>
            <a:endParaRPr lang="en"/>
          </a:p>
        </p:txBody>
      </p:sp>
      <p:graphicFrame>
        <p:nvGraphicFramePr>
          <p:cNvPr id="184" name="Shape 184"/>
          <p:cNvGraphicFramePr/>
          <p:nvPr/>
        </p:nvGraphicFramePr>
        <p:xfrm>
          <a:off x="800100" y="3993300"/>
          <a:ext cx="7239000" cy="1981050"/>
        </p:xfrm>
        <a:graphic>
          <a:graphicData uri="http://schemas.openxmlformats.org/drawingml/2006/table">
            <a:tbl>
              <a:tblPr>
                <a:noFill/>
                <a:tableStyleId>{C9E11921-8AE7-4F12-ACBE-1F93597D4793}</a:tableStyleId>
              </a:tblPr>
              <a:tblGrid>
                <a:gridCol w="2413000"/>
                <a:gridCol w="2413000"/>
                <a:gridCol w="2413000"/>
              </a:tblGrid>
              <a:tr h="3573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MPS/tuning Impact to a Hall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Physics-per-week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1-Hall Ops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0.97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0.97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2-Hall Ops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0.94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1.88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3-Hall Ops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2.7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4-Hall Ops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0.87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3.5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Accelerator Division Leadership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554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On April 30 </a:t>
            </a:r>
            <a:r>
              <a:rPr lang="en" b="1"/>
              <a:t>Andrew Hutton</a:t>
            </a:r>
            <a:r>
              <a:rPr lang="en"/>
              <a:t> stepped down as the head Accelerator Division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~10 years as Division Leader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Prior to assuming the Division Leadership, Andrew was Director of Accelerator Operations for ~15 years.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Commissioning of 4 GeV CEBAF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Ramp up to 6 GeV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Recovery post-Hurricane Isabel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Fulvia Pilat</a:t>
            </a:r>
            <a:r>
              <a:rPr lang="en"/>
              <a:t> has assumed the role of </a:t>
            </a:r>
            <a:r>
              <a:rPr lang="en" i="1"/>
              <a:t>Acting Division leader</a:t>
            </a:r>
            <a:r>
              <a:rPr lang="en"/>
              <a:t> until the completion of the search for the new Division leader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Fulvia has also accepted the Director of the Research Accelerator Division at SNS and will assume this position in Fall 2017.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lang="en" sz="11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Fall 2016 Accelerator Operations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9325" y="842425"/>
            <a:ext cx="9005700" cy="556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59325" y="842425"/>
            <a:ext cx="9005700" cy="345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Hall A (1,3,4,5 passes, 70 uA) &amp; Hall-D 5.5 passes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Linac Energy: 1050 MeV/linac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Commission 5th pass separator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Validate improvements made over the Summer 2016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Compact Geometry (+9%)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Increase RF power (+10%)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Changes validated!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Vacuum leak in one of the cavities immediately following commissioning rained on the parade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 descr="separat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312" y="4366500"/>
            <a:ext cx="8221732" cy="21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Fall 2016 Accelerator Operations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9144000" cy="564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" sz="2200"/>
              <a:t>Availability Challenges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Arc7 Box Supply choke failure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Unable to support beam beyond 4th pass, required a change in program.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One of 12 new large box power supplies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Design flaw in estimating heat generated in choke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Klixons install on all chokes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Infant mortality issue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SRF Warm Poly Window failure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Required thermal cycle to repair and clean beamline vacuum (one-week lost time)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End-of-life issue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/>
              <a:t>Replacing all Poly windows this summer with ceramic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South Access Main 1 Feed issues</a:t>
            </a:r>
          </a:p>
          <a:p>
            <a:pPr marL="1371600" lvl="2" indent="-368300">
              <a:spcBef>
                <a:spcPts val="0"/>
              </a:spcBef>
              <a:buSzPct val="100000"/>
            </a:pPr>
            <a:r>
              <a:rPr lang="en" sz="2200"/>
              <a:t> Persistent ground fault, jumpered out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Spring 2017 Accelerator Operations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110" name="Shape 110"/>
          <p:cNvSpPr txBox="1"/>
          <p:nvPr/>
        </p:nvSpPr>
        <p:spPr>
          <a:xfrm>
            <a:off x="76200" y="883950"/>
            <a:ext cx="8846400" cy="517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2+ Hall Operations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Hall-D 5.5 passes (first production run of GlueX)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Hall-B&amp;C @ 3-pass (KPP) 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Hall-A 1-pass</a:t>
            </a:r>
          </a:p>
          <a:p>
            <a:pPr marL="457200" lvl="0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Linac Energy: 1050 MeV/linac </a:t>
            </a:r>
          </a:p>
          <a:p>
            <a:pPr marL="457200" lvl="0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Commission 5th pass separator (AGAIN, after vacuum repair)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Good!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Hall-D received the majority of its beam using 5th pass separator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5th pass separator operated week(s?) without a trip.</a:t>
            </a:r>
          </a:p>
          <a:p>
            <a:pPr marL="457200" lvl="0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Hall-B and C KPP complete!</a:t>
            </a:r>
          </a:p>
          <a:p>
            <a:pPr marL="914400" lvl="1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End of beam related 12 GeV Project activities</a:t>
            </a:r>
          </a:p>
          <a:p>
            <a:pPr marL="457200" lvl="0" indent="-368300" rtl="0">
              <a:spcBef>
                <a:spcPts val="460"/>
              </a:spcBef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3-hall operations with two high current halls (A&amp;C) established</a:t>
            </a:r>
          </a:p>
          <a:p>
            <a:pPr lvl="0" rtl="0">
              <a:spcBef>
                <a:spcPts val="460"/>
              </a:spcBef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Availability </a:t>
            </a:r>
            <a:r>
              <a:rPr lang="en" dirty="0"/>
              <a:t>Challenges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352800" y="1219200"/>
            <a:ext cx="838200" cy="4495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00" y="836711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energy running for </a:t>
            </a:r>
            <a:r>
              <a:rPr lang="en-US" dirty="0" err="1" smtClean="0"/>
              <a:t>PRad</a:t>
            </a:r>
            <a:endParaRPr lang="en-US" dirty="0"/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133600" y="1144488"/>
            <a:ext cx="1143000" cy="2271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83960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Peak Month to date</a:t>
            </a:r>
            <a:endParaRPr lang="en-US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96000" y="1208934"/>
            <a:ext cx="571500" cy="153426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Cryogenic Status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29650" y="914400"/>
            <a:ext cx="8919300" cy="166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Spring 2017 run was going well up to March 9th 2017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CHL1-&gt;SC1 tripped off in the evening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Recovered and tripped in the early morning of March 10th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Cold Compressor 5 (CC5) inoperable post 2nd trip.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125" name="Shape 125" descr="SCM_SecondTri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525" y="2740637"/>
            <a:ext cx="7112949" cy="355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Cryo: CHL1-&gt;SC1-&gt;CC5 Update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9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46050" lvl="0" indent="0">
              <a:spcBef>
                <a:spcPts val="0"/>
              </a:spcBef>
              <a:buNone/>
            </a:pPr>
            <a:r>
              <a:rPr lang="en" dirty="0"/>
              <a:t>2017-05-02:   Broken wire on magnetic bearing connector was found.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4191000" y="6458041"/>
            <a:ext cx="457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133" name="Shape 133" descr="CC5 M3 Connector Inside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112" y="1822975"/>
            <a:ext cx="6053774" cy="45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_original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1514</Words>
  <Application>Microsoft Office PowerPoint</Application>
  <PresentationFormat>On-screen Show (4:3)</PresentationFormat>
  <Paragraphs>240</Paragraphs>
  <Slides>29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Tahoma</vt:lpstr>
      <vt:lpstr>JLab_PowerPoint1_original_template</vt:lpstr>
      <vt:lpstr>CEBAF Accelerator Status</vt:lpstr>
      <vt:lpstr>Outline</vt:lpstr>
      <vt:lpstr>Accelerator Division Leadership</vt:lpstr>
      <vt:lpstr>Fall 2016 Accelerator Operations</vt:lpstr>
      <vt:lpstr>Fall 2016 Accelerator Operations</vt:lpstr>
      <vt:lpstr>Spring 2017 Accelerator Operations</vt:lpstr>
      <vt:lpstr>Availability Challenges</vt:lpstr>
      <vt:lpstr>Cryogenic Status</vt:lpstr>
      <vt:lpstr>Cryo: CHL1-&gt;SC1-&gt;CC5 Update</vt:lpstr>
      <vt:lpstr>Optimizing 12GeV Operations</vt:lpstr>
      <vt:lpstr>Reducing Risk of Cryoplant Contamination</vt:lpstr>
      <vt:lpstr>Optimizing 12 GeV Operations: SRF/Cryo</vt:lpstr>
      <vt:lpstr>Optimizing 12 GeV Operations: Optics</vt:lpstr>
      <vt:lpstr>Optimizing 12 GeV Operations: 4-Hall OPS</vt:lpstr>
      <vt:lpstr>Energy Reach</vt:lpstr>
      <vt:lpstr>Energy Reach</vt:lpstr>
      <vt:lpstr>Optimizing 12 GeV: Search for new Field Emitters Source in Cryomodules</vt:lpstr>
      <vt:lpstr>Particle Type Distribution</vt:lpstr>
      <vt:lpstr>Beyond Particulate: Condensed Hydrogen on Cavity Surface</vt:lpstr>
      <vt:lpstr>Improved Tunnel Vacuum Procedures and Warm Region Pumps</vt:lpstr>
      <vt:lpstr>C100 Field Emission induced Radiation Damage</vt:lpstr>
      <vt:lpstr>C75 Plan</vt:lpstr>
      <vt:lpstr>Fall 2017 and beyond</vt:lpstr>
      <vt:lpstr>Summary</vt:lpstr>
      <vt:lpstr>Backup</vt:lpstr>
      <vt:lpstr>CEBAF Performance Plan (JLAB-TN-17-022)</vt:lpstr>
      <vt:lpstr>Performance Goals</vt:lpstr>
      <vt:lpstr>Performance Plan Cost Estimate</vt:lpstr>
      <vt:lpstr>4-Hall Operations and Beam Availability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CEBAF Accelerator Status</dc:title>
  <cp:lastModifiedBy>freyberg</cp:lastModifiedBy>
  <cp:revision>47</cp:revision>
  <dcterms:modified xsi:type="dcterms:W3CDTF">2017-06-20T13:21:46Z</dcterms:modified>
</cp:coreProperties>
</file>